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20"/>
  </p:notesMasterIdLst>
  <p:handoutMasterIdLst>
    <p:handoutMasterId r:id="rId21"/>
  </p:handoutMasterIdLst>
  <p:sldIdLst>
    <p:sldId id="1497" r:id="rId5"/>
    <p:sldId id="1514" r:id="rId6"/>
    <p:sldId id="1519" r:id="rId7"/>
    <p:sldId id="1520" r:id="rId8"/>
    <p:sldId id="1521" r:id="rId9"/>
    <p:sldId id="1522" r:id="rId10"/>
    <p:sldId id="1516" r:id="rId11"/>
    <p:sldId id="1528" r:id="rId12"/>
    <p:sldId id="1500" r:id="rId13"/>
    <p:sldId id="1502" r:id="rId14"/>
    <p:sldId id="1524" r:id="rId15"/>
    <p:sldId id="1525" r:id="rId16"/>
    <p:sldId id="1526" r:id="rId17"/>
    <p:sldId id="1527" r:id="rId18"/>
    <p:sldId id="15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0079" autoAdjust="0"/>
  </p:normalViewPr>
  <p:slideViewPr>
    <p:cSldViewPr snapToGrid="0">
      <p:cViewPr>
        <p:scale>
          <a:sx n="75" d="100"/>
          <a:sy n="75" d="100"/>
        </p:scale>
        <p:origin x="105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5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/>
          </a:bodyPr>
          <a:lstStyle/>
          <a:p>
            <a:r>
              <a:rPr lang="en-US" dirty="0"/>
              <a:t>serverless Application </a:t>
            </a:r>
            <a:r>
              <a:rPr lang="en-US" sz="4800" dirty="0"/>
              <a:t>deployment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en-US" dirty="0"/>
              <a:t>Presented by Anurag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A49A-AA19-83BF-9F92-03A18483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09" y="373859"/>
            <a:ext cx="608412" cy="635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79B6A-6A32-FEBF-3A17-8FBC33362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701" y="1665889"/>
            <a:ext cx="605220" cy="731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01A649-F1FC-923A-CB7F-5DD180EA0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69" y="4740106"/>
            <a:ext cx="2689879" cy="1576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7C8EDA-3F24-FBA1-A974-89A68234C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51" y="2820353"/>
            <a:ext cx="1264527" cy="12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/>
          <a:lstStyle/>
          <a:p>
            <a:r>
              <a:rPr lang="en-US" dirty="0"/>
              <a:t>Jenkins Setup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FD09-CEF6-58EE-D028-0C56FF03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732-59DB-DA8F-7F72-30DF079B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Declarative pipeline with stages such as:</a:t>
            </a:r>
          </a:p>
          <a:p>
            <a:pPr lvl="1"/>
            <a:r>
              <a:rPr lang="en-US" sz="1800" dirty="0"/>
              <a:t>Checkout code.</a:t>
            </a:r>
          </a:p>
          <a:p>
            <a:pPr lvl="1"/>
            <a:r>
              <a:rPr lang="en-US" sz="1800" dirty="0"/>
              <a:t>Install dependencies.</a:t>
            </a:r>
          </a:p>
          <a:p>
            <a:pPr lvl="1"/>
            <a:r>
              <a:rPr lang="en-US" sz="1800" dirty="0"/>
              <a:t>Deploy backend to AWS Lambda.</a:t>
            </a:r>
          </a:p>
          <a:p>
            <a:pPr lvl="1"/>
            <a:r>
              <a:rPr lang="en-US" sz="1800" dirty="0"/>
              <a:t>Upload frontend to S3</a:t>
            </a:r>
          </a:p>
          <a:p>
            <a:pPr marL="228600" lvl="1" indent="0">
              <a:buNone/>
            </a:pPr>
            <a:r>
              <a:rPr lang="en-US" sz="1800" dirty="0"/>
              <a:t>Plugins:</a:t>
            </a:r>
          </a:p>
          <a:p>
            <a:pPr marL="457200" lvl="2" indent="0">
              <a:buNone/>
            </a:pPr>
            <a:r>
              <a:rPr lang="en-US" sz="1700" dirty="0"/>
              <a:t>	. AWS Credentials Plugin for managing AWS credentials.</a:t>
            </a:r>
          </a:p>
          <a:p>
            <a:pPr marL="457200" lvl="2" indent="0">
              <a:buNone/>
            </a:pPr>
            <a:r>
              <a:rPr lang="en-US" sz="1700" dirty="0"/>
              <a:t>	.GitHub plugins</a:t>
            </a:r>
          </a:p>
          <a:p>
            <a:pPr marL="457200" lvl="2" indent="0">
              <a:buNone/>
            </a:pPr>
            <a:r>
              <a:rPr lang="en-US" sz="1700" dirty="0"/>
              <a:t>	.NodeJS</a:t>
            </a:r>
          </a:p>
          <a:p>
            <a:pPr marL="457200" lvl="2" indent="0">
              <a:buNone/>
            </a:pPr>
            <a:r>
              <a:rPr lang="en-US" sz="1700" dirty="0"/>
              <a:t>	pipeline</a:t>
            </a:r>
          </a:p>
          <a:p>
            <a:pPr marL="457200" lvl="2" indent="0">
              <a:buNone/>
            </a:pPr>
            <a:r>
              <a:rPr lang="en-US" sz="1700" dirty="0"/>
              <a:t>	</a:t>
            </a:r>
          </a:p>
          <a:p>
            <a:pPr marL="228600" lvl="1" indent="0">
              <a:buNone/>
            </a:pP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965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FD09-CEF6-58EE-D028-0C56FF03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732-59DB-DA8F-7F72-30DF079B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0">
              <a:buNone/>
            </a:pPr>
            <a:r>
              <a:rPr lang="en-US" sz="1700" dirty="0"/>
              <a:t>	</a:t>
            </a:r>
            <a:r>
              <a:rPr lang="en-US" sz="1800" dirty="0"/>
              <a:t>pipeline {</a:t>
            </a:r>
          </a:p>
          <a:p>
            <a:pPr marL="228600" lvl="1" indent="0">
              <a:buNone/>
            </a:pPr>
            <a:r>
              <a:rPr lang="en-US" sz="1800" dirty="0"/>
              <a:t>    agent any</a:t>
            </a:r>
          </a:p>
          <a:p>
            <a:pPr marL="228600" lvl="1" indent="0">
              <a:buNone/>
            </a:pPr>
            <a:r>
              <a:rPr lang="en-US" sz="1800" dirty="0"/>
              <a:t>    stages {</a:t>
            </a:r>
          </a:p>
          <a:p>
            <a:pPr marL="228600" lvl="1" indent="0">
              <a:buNone/>
            </a:pPr>
            <a:r>
              <a:rPr lang="en-US" sz="1800" dirty="0"/>
              <a:t>        stage('Checkout SCM') {</a:t>
            </a:r>
          </a:p>
          <a:p>
            <a:pPr marL="228600" lvl="1" indent="0">
              <a:buNone/>
            </a:pPr>
            <a:r>
              <a:rPr lang="en-US" sz="1800" dirty="0"/>
              <a:t>            steps {</a:t>
            </a:r>
          </a:p>
          <a:p>
            <a:pPr marL="228600" lvl="1" indent="0">
              <a:buNone/>
            </a:pPr>
            <a:r>
              <a:rPr lang="en-US" sz="1800" dirty="0"/>
              <a:t>                git 'https://github.com/</a:t>
            </a:r>
            <a:r>
              <a:rPr lang="en-US" sz="1800" dirty="0" err="1"/>
              <a:t>AnuragRajput</a:t>
            </a:r>
            <a:r>
              <a:rPr lang="en-US" sz="1800" dirty="0"/>
              <a:t>-cyber/</a:t>
            </a:r>
            <a:r>
              <a:rPr lang="en-US" sz="1800" dirty="0" err="1"/>
              <a:t>ServerlessApplication.git</a:t>
            </a:r>
            <a:r>
              <a:rPr lang="en-US" sz="1800" dirty="0"/>
              <a:t>'</a:t>
            </a:r>
          </a:p>
          <a:p>
            <a:pPr marL="228600" lvl="1" indent="0">
              <a:buNone/>
            </a:pPr>
            <a:r>
              <a:rPr lang="en-US" sz="1800" dirty="0"/>
              <a:t>            }</a:t>
            </a:r>
          </a:p>
          <a:p>
            <a:pPr marL="228600" lvl="1" indent="0">
              <a:buNone/>
            </a:pPr>
            <a:r>
              <a:rPr lang="en-US" sz="18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87615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718B-2B38-6F80-92FA-3F756915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27" y="445532"/>
            <a:ext cx="10653579" cy="459382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stage('Install Backend Dependencies') {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steps {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    </a:t>
            </a:r>
            <a:r>
              <a:rPr lang="en-US" sz="1700" dirty="0" err="1"/>
              <a:t>sh</a:t>
            </a:r>
            <a:r>
              <a:rPr lang="en-US" sz="1700" dirty="0"/>
              <a:t> '</a:t>
            </a:r>
            <a:r>
              <a:rPr lang="en-US" sz="1700" dirty="0" err="1"/>
              <a:t>npm</a:t>
            </a:r>
            <a:r>
              <a:rPr lang="en-US" sz="1700" dirty="0"/>
              <a:t> install'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}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}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stage('Deploy Backend') {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steps {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    </a:t>
            </a:r>
            <a:r>
              <a:rPr lang="en-US" sz="1700" dirty="0" err="1"/>
              <a:t>withAWS</a:t>
            </a:r>
            <a:r>
              <a:rPr lang="en-US" sz="1700" dirty="0"/>
              <a:t>(credentials: '</a:t>
            </a:r>
            <a:r>
              <a:rPr lang="en-US" sz="1700" dirty="0" err="1"/>
              <a:t>aws</a:t>
            </a:r>
            <a:r>
              <a:rPr lang="en-US" sz="1700" dirty="0"/>
              <a:t>-credentials') {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        </a:t>
            </a:r>
            <a:r>
              <a:rPr lang="en-US" sz="1700" dirty="0" err="1"/>
              <a:t>sh</a:t>
            </a:r>
            <a:r>
              <a:rPr lang="en-US" sz="1700" dirty="0"/>
              <a:t> 'serverless deploy'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    }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    }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7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51889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B0A3-804A-D1AD-9528-2891011B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10" y="496332"/>
            <a:ext cx="10653579" cy="4593828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stage('Build and Upload Frontend')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steps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    </a:t>
            </a:r>
            <a:r>
              <a:rPr lang="en-US" sz="1700" dirty="0" err="1"/>
              <a:t>sh</a:t>
            </a:r>
            <a:r>
              <a:rPr lang="en-US" sz="1700" dirty="0"/>
              <a:t> '</a:t>
            </a:r>
            <a:r>
              <a:rPr lang="en-US" sz="1700" dirty="0" err="1"/>
              <a:t>npm</a:t>
            </a:r>
            <a:r>
              <a:rPr lang="en-US" sz="1700" dirty="0"/>
              <a:t> run build'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    </a:t>
            </a:r>
            <a:r>
              <a:rPr lang="en-US" sz="1700" dirty="0" err="1"/>
              <a:t>withAWS</a:t>
            </a:r>
            <a:r>
              <a:rPr lang="en-US" sz="1700" dirty="0"/>
              <a:t>(credentials: '</a:t>
            </a:r>
            <a:r>
              <a:rPr lang="en-US" sz="1700" dirty="0" err="1"/>
              <a:t>aws</a:t>
            </a:r>
            <a:r>
              <a:rPr lang="en-US" sz="1700" dirty="0"/>
              <a:t>-credentials')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        </a:t>
            </a:r>
            <a:r>
              <a:rPr lang="en-US" sz="1700" dirty="0" err="1"/>
              <a:t>sh</a:t>
            </a:r>
            <a:r>
              <a:rPr lang="en-US" sz="1700" dirty="0"/>
              <a:t> '</a:t>
            </a:r>
            <a:r>
              <a:rPr lang="en-US" sz="1700" dirty="0" err="1"/>
              <a:t>aws</a:t>
            </a:r>
            <a:r>
              <a:rPr lang="en-US" sz="1700" dirty="0"/>
              <a:t> s3 sync build/ s3://my-frontend-bucket/ --delete'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7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3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Panel discussion session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Serverless computing allows you to focus on writing code without managing servers. AWS Lambda, a serverless computing service, is typically used for this purpose.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B8E18A-B1D0-2E13-7B72-C45936CC3D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r="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9D30-AB17-9056-3573-00F2DC8F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74D0-E0CD-CDC3-FF6A-89A1231B1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Objective: Automating the deployment of a serverless application using Jenkins and Docker, hosted on AWS EC2.</a:t>
            </a:r>
          </a:p>
          <a:p>
            <a:r>
              <a:rPr lang="en-US" sz="2000" dirty="0"/>
              <a:t>Key Goals:</a:t>
            </a:r>
          </a:p>
          <a:p>
            <a:pPr lvl="1"/>
            <a:r>
              <a:rPr lang="en-US" sz="1800" dirty="0"/>
              <a:t>Streamline CI/CD pipeline for deployment.</a:t>
            </a:r>
          </a:p>
          <a:p>
            <a:pPr lvl="1"/>
            <a:r>
              <a:rPr lang="en-US" sz="1800" dirty="0"/>
              <a:t>Use Jenkins for automation, Docker for containerization, and AWS EC2 for cloud deployment.</a:t>
            </a:r>
          </a:p>
        </p:txBody>
      </p:sp>
    </p:spTree>
    <p:extLst>
      <p:ext uri="{BB962C8B-B14F-4D97-AF65-F5344CB8AC3E}">
        <p14:creationId xmlns:p14="http://schemas.microsoft.com/office/powerpoint/2010/main" val="149689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3168-C8A3-0B6B-307A-F6EEFC79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2B7E-D289-D67A-2471-C5B966596D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10418064" cy="3748556"/>
          </a:xfrm>
        </p:spPr>
        <p:txBody>
          <a:bodyPr>
            <a:normAutofit/>
          </a:bodyPr>
          <a:lstStyle/>
          <a:p>
            <a:r>
              <a:rPr lang="en-US" sz="1800" dirty="0"/>
              <a:t>Explanation:</a:t>
            </a:r>
          </a:p>
          <a:p>
            <a:pPr lvl="1"/>
            <a:r>
              <a:rPr lang="en-US" sz="1800" dirty="0"/>
              <a:t>GitHub Repo: Holds the project code.</a:t>
            </a:r>
          </a:p>
          <a:p>
            <a:pPr lvl="1"/>
            <a:r>
              <a:rPr lang="en-US" sz="1800" dirty="0"/>
              <a:t>Jenkins: Automates the build, test, and deployment process.</a:t>
            </a:r>
          </a:p>
          <a:p>
            <a:pPr lvl="1"/>
            <a:r>
              <a:rPr lang="en-US" sz="1800" dirty="0"/>
              <a:t>Lambda: Holds the backend code of your Application</a:t>
            </a:r>
          </a:p>
          <a:p>
            <a:pPr lvl="1"/>
            <a:r>
              <a:rPr lang="en-US" sz="1800" dirty="0"/>
              <a:t>S3: Holds the frontend code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357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9EC0-5F03-2897-59F8-4866729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9002E0-D651-06AD-A04D-9AFC973B2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12" y="1680898"/>
            <a:ext cx="87820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C1A3-E439-2EBB-D4A2-9B336A0F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5B48-FDF6-3BE4-ACBB-A414B961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Code Checkout: Pull the latest code from GitHub.</a:t>
            </a:r>
          </a:p>
          <a:p>
            <a:r>
              <a:rPr lang="en-US" sz="1800" dirty="0"/>
              <a:t>Backend Setup: Install dependencies and configure Serverless Framework.</a:t>
            </a:r>
          </a:p>
          <a:p>
            <a:r>
              <a:rPr lang="en-US" sz="1800" dirty="0"/>
              <a:t>Frontend Build: Compile the frontend application.</a:t>
            </a:r>
          </a:p>
          <a:p>
            <a:r>
              <a:rPr lang="en-US" sz="1800" dirty="0"/>
              <a:t>Upload to S3: Sync the built frontend to AWS S3.</a:t>
            </a:r>
          </a:p>
          <a:p>
            <a:r>
              <a:rPr lang="en-US" sz="1800" dirty="0"/>
              <a:t>Deploy Backend: Use the Serverless Framework to deploy the backend to AWS Lambda.</a:t>
            </a:r>
          </a:p>
        </p:txBody>
      </p:sp>
    </p:spTree>
    <p:extLst>
      <p:ext uri="{BB962C8B-B14F-4D97-AF65-F5344CB8AC3E}">
        <p14:creationId xmlns:p14="http://schemas.microsoft.com/office/powerpoint/2010/main" val="112925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1BC45-CAED-BB43-A297-009708D5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897C-9D62-36E3-5DC1-154478A93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55A-7430-432F-C4C9-F9F80A8C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87" y="567452"/>
            <a:ext cx="8978393" cy="5782548"/>
          </a:xfrm>
        </p:spPr>
        <p:txBody>
          <a:bodyPr/>
          <a:lstStyle/>
          <a:p>
            <a:r>
              <a:rPr lang="en-US" dirty="0"/>
              <a:t>Jenkins: A continuous integration/continuous delivery (CI/CD) tool used to automate the building, testing, and deployment of serverless applications.</a:t>
            </a:r>
          </a:p>
          <a:p>
            <a:r>
              <a:rPr lang="en-US" dirty="0"/>
              <a:t>GitHub: A version control platform that stores source code and integrates with CI/CD pipelines to trigger deployments of serverless applications.</a:t>
            </a:r>
          </a:p>
          <a:p>
            <a:r>
              <a:rPr lang="en-US" dirty="0"/>
              <a:t>Lambda: AWS service that runs code in response to events without provisioning or managing servers, ideal for serverless application logic.</a:t>
            </a:r>
          </a:p>
          <a:p>
            <a:r>
              <a:rPr lang="en-US" dirty="0"/>
              <a:t>S3: AWS service for storing static files (like web assets) and other resources, often used in serverless applications for scalable storage.</a:t>
            </a:r>
          </a:p>
          <a:p>
            <a:r>
              <a:rPr lang="en-US" dirty="0"/>
              <a:t>API Gateway: AWS service that enables developers to create and manage APIs for serverless applications, acting as a front-end to AWS Lambda.</a:t>
            </a:r>
          </a:p>
          <a:p>
            <a:r>
              <a:rPr lang="en-US" dirty="0"/>
              <a:t>GitHub Webhook: A mechanism to trigger events in CI/CD tools (like Jenkins) when code changes are pushed to GitHub, automating deployment processes for serverless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4591C-D3A3-513F-BA33-9AC4EB808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713" y="567452"/>
            <a:ext cx="9652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C4EC3-2795-4189-8CA3-AA85E3FC0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713" y="1532652"/>
            <a:ext cx="9652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E8950-871C-AF6E-154D-7ADC4A48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07" y="2567464"/>
            <a:ext cx="608412" cy="635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98569-9ABF-D403-E3C2-AA1EEE7BF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07" y="3429000"/>
            <a:ext cx="605220" cy="731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5502AE-65DA-9F66-E009-A80405F2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5880" y="4576452"/>
            <a:ext cx="965200" cy="96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6E1B66-3C0B-E297-E8BB-CFA4B4E30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8940" y="4576452"/>
            <a:ext cx="1046480" cy="1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0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jenkins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br>
              <a:rPr lang="en-US" dirty="0"/>
            </a:br>
            <a:r>
              <a:rPr lang="en-US" dirty="0"/>
              <a:t>Continuous Integration/Continuous Deployment tool for automating the pipeline.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A29BC-D35C-CF87-652D-A98E0FD3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4384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548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Lora</vt:lpstr>
      <vt:lpstr>Playfair Display Black</vt:lpstr>
      <vt:lpstr>Poppins Light</vt:lpstr>
      <vt:lpstr>Gradient Circle</vt:lpstr>
      <vt:lpstr>serverless Application deployment</vt:lpstr>
      <vt:lpstr>Serverless?</vt:lpstr>
      <vt:lpstr>Project Overview</vt:lpstr>
      <vt:lpstr>Diagram</vt:lpstr>
      <vt:lpstr>Flow Diagram</vt:lpstr>
      <vt:lpstr>Deployment Pipeline Overview</vt:lpstr>
      <vt:lpstr>Quote</vt:lpstr>
      <vt:lpstr>PowerPoint Presentation</vt:lpstr>
      <vt:lpstr>jenkins</vt:lpstr>
      <vt:lpstr>Jenkins Setup</vt:lpstr>
      <vt:lpstr>Jenkins file Structure</vt:lpstr>
      <vt:lpstr>Jenkins file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Anurag singh</dc:creator>
  <cp:lastModifiedBy>Anurag singh</cp:lastModifiedBy>
  <cp:revision>1</cp:revision>
  <dcterms:created xsi:type="dcterms:W3CDTF">2024-06-26T20:20:27Z</dcterms:created>
  <dcterms:modified xsi:type="dcterms:W3CDTF">2025-04-28T21:27:00Z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